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25199975" cy="3599973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7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53" autoAdjust="0"/>
    <p:restoredTop sz="94618"/>
  </p:normalViewPr>
  <p:slideViewPr>
    <p:cSldViewPr snapToGrid="0" snapToObjects="1">
      <p:cViewPr varScale="1">
        <p:scale>
          <a:sx n="21" d="100"/>
          <a:sy n="21" d="100"/>
        </p:scale>
        <p:origin x="3792" y="84"/>
      </p:cViewPr>
      <p:guideLst>
        <p:guide orient="horz" pos="11339"/>
        <p:guide pos="79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6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494C6-F0AA-4D84-823C-DD2FDB173CAF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97088" y="744538"/>
            <a:ext cx="26035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6C354-1A1E-4727-AFDF-D54706925B91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590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6C354-1A1E-4727-AFDF-D54706925B9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9178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6D07-E5F8-BB49-A90E-756535EE41D5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3713-ED98-8B4A-B931-2FA124F85B6A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54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6D07-E5F8-BB49-A90E-756535EE41D5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3713-ED98-8B4A-B931-2FA124F85B6A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17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6D07-E5F8-BB49-A90E-756535EE41D5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3713-ED98-8B4A-B931-2FA124F85B6A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5794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6D07-E5F8-BB49-A90E-756535EE41D5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3713-ED98-8B4A-B931-2FA124F85B6A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550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6D07-E5F8-BB49-A90E-756535EE41D5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3713-ED98-8B4A-B931-2FA124F85B6A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149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6D07-E5F8-BB49-A90E-756535EE41D5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3713-ED98-8B4A-B931-2FA124F85B6A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49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6D07-E5F8-BB49-A90E-756535EE41D5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3713-ED98-8B4A-B931-2FA124F85B6A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606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6D07-E5F8-BB49-A90E-756535EE41D5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3713-ED98-8B4A-B931-2FA124F85B6A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1286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6D07-E5F8-BB49-A90E-756535EE41D5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3713-ED98-8B4A-B931-2FA124F85B6A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505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6D07-E5F8-BB49-A90E-756535EE41D5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3713-ED98-8B4A-B931-2FA124F85B6A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719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6D07-E5F8-BB49-A90E-756535EE41D5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3713-ED98-8B4A-B931-2FA124F85B6A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34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16D07-E5F8-BB49-A90E-756535EE41D5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F3713-ED98-8B4A-B931-2FA124F85B6A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204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>
            <a:spLocks noChangeAspect="1"/>
          </p:cNvSpPr>
          <p:nvPr/>
        </p:nvSpPr>
        <p:spPr>
          <a:xfrm>
            <a:off x="-31530" y="0"/>
            <a:ext cx="25199976" cy="35999737"/>
          </a:xfrm>
          <a:prstGeom prst="rect">
            <a:avLst/>
          </a:prstGeom>
          <a:solidFill>
            <a:srgbClr val="0077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59"/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1203789" y="1370057"/>
            <a:ext cx="22824620" cy="33261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59"/>
          </a:p>
        </p:txBody>
      </p:sp>
      <p:sp>
        <p:nvSpPr>
          <p:cNvPr id="11" name="CasellaDiTesto 10"/>
          <p:cNvSpPr txBox="1"/>
          <p:nvPr/>
        </p:nvSpPr>
        <p:spPr>
          <a:xfrm>
            <a:off x="1187009" y="1369292"/>
            <a:ext cx="22825066" cy="3283198"/>
          </a:xfrm>
          <a:prstGeom prst="rect">
            <a:avLst/>
          </a:prstGeom>
          <a:noFill/>
        </p:spPr>
        <p:txBody>
          <a:bodyPr wrap="square" lIns="1187896" tIns="1187896" rIns="1187896" bIns="0" rtlCol="0">
            <a:noAutofit/>
          </a:bodyPr>
          <a:lstStyle/>
          <a:p>
            <a:pPr lvl="0" algn="ctr"/>
            <a:endParaRPr lang="it-IT" sz="11313" b="1" dirty="0">
              <a:solidFill>
                <a:prstClr val="black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187008" y="34947184"/>
            <a:ext cx="8404546" cy="507831"/>
          </a:xfrm>
          <a:prstGeom prst="rect">
            <a:avLst/>
          </a:prstGeom>
          <a:noFill/>
        </p:spPr>
        <p:txBody>
          <a:bodyPr wrap="square" lIns="84850" tIns="0" rIns="84850" bIns="0" rtlCol="0">
            <a:spAutoFit/>
          </a:bodyPr>
          <a:lstStyle/>
          <a:p>
            <a:r>
              <a:rPr lang="it-IT" sz="330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www.asst-pg23.it</a:t>
            </a:r>
            <a:endParaRPr lang="it-IT" sz="33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4" name="Casella di testo 1"/>
          <p:cNvSpPr txBox="1"/>
          <p:nvPr/>
        </p:nvSpPr>
        <p:spPr>
          <a:xfrm>
            <a:off x="2093630" y="1822647"/>
            <a:ext cx="21344777" cy="28298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9600" b="1" dirty="0">
                <a:solidFill>
                  <a:srgbClr val="007743"/>
                </a:solidFill>
                <a:effectLst/>
                <a:latin typeface="Times New Roman"/>
                <a:ea typeface="Calibri"/>
                <a:cs typeface="Times New Roman"/>
              </a:rPr>
              <a:t>31° Conference of ENTIS </a:t>
            </a:r>
            <a:r>
              <a:rPr lang="en-US" sz="7200" b="1" dirty="0">
                <a:solidFill>
                  <a:srgbClr val="007743"/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en-US" sz="7200" b="1" dirty="0">
                <a:solidFill>
                  <a:srgbClr val="007743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en-US" sz="7200" b="1" dirty="0">
                <a:solidFill>
                  <a:srgbClr val="007743"/>
                </a:solidFill>
                <a:effectLst/>
                <a:latin typeface="Times New Roman"/>
                <a:ea typeface="Calibri"/>
                <a:cs typeface="Times New Roman"/>
              </a:rPr>
              <a:t>7-9 May 2020</a:t>
            </a:r>
            <a:endParaRPr lang="it-IT" sz="7200" b="1" dirty="0">
              <a:solidFill>
                <a:srgbClr val="007743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2273575" y="5738649"/>
            <a:ext cx="2065282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BERGAMO</a:t>
            </a:r>
            <a:endParaRPr lang="it-IT" sz="1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Poison Control Center and Teratology Information Service</a:t>
            </a:r>
            <a:endParaRPr lang="it-IT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CENTRO CONGRESSI “GIOVANNI XXIII”</a:t>
            </a:r>
          </a:p>
          <a:p>
            <a:endParaRPr lang="it-IT" dirty="0"/>
          </a:p>
        </p:txBody>
      </p:sp>
      <p:pic>
        <p:nvPicPr>
          <p:cNvPr id="21" name="Immagine 20" descr="Risultati immagini per entis.or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23"/>
          <a:stretch/>
        </p:blipFill>
        <p:spPr bwMode="auto">
          <a:xfrm>
            <a:off x="4423076" y="31169396"/>
            <a:ext cx="5168478" cy="28525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3749" y="32789924"/>
            <a:ext cx="9165142" cy="176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100432" y="23711338"/>
            <a:ext cx="7273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PATRONAGE OF</a:t>
            </a:r>
          </a:p>
        </p:txBody>
      </p:sp>
      <p:sp>
        <p:nvSpPr>
          <p:cNvPr id="26" name="Casella di testo 4"/>
          <p:cNvSpPr txBox="1"/>
          <p:nvPr/>
        </p:nvSpPr>
        <p:spPr>
          <a:xfrm>
            <a:off x="3100432" y="25115920"/>
            <a:ext cx="4707255" cy="13208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it-IT" sz="3000" b="1" kern="1200">
                <a:solidFill>
                  <a:srgbClr val="002060"/>
                </a:solidFill>
                <a:effectLst/>
                <a:latin typeface="Times New Roman"/>
                <a:ea typeface="Calibri"/>
              </a:rPr>
              <a:t>ITALIAN SOCIETY</a:t>
            </a:r>
            <a:endParaRPr lang="it-IT" sz="120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it-IT" sz="3000" b="1" kern="1200">
                <a:solidFill>
                  <a:srgbClr val="002060"/>
                </a:solidFill>
                <a:effectLst/>
                <a:latin typeface="Times New Roman"/>
                <a:ea typeface="Calibri"/>
              </a:rPr>
              <a:t>OF TOXICOLOGY</a:t>
            </a:r>
            <a:endParaRPr lang="it-IT" sz="1200">
              <a:effectLst/>
              <a:latin typeface="Times New Roman"/>
              <a:ea typeface="Times New Roman"/>
            </a:endParaRPr>
          </a:p>
        </p:txBody>
      </p:sp>
      <p:pic>
        <p:nvPicPr>
          <p:cNvPr id="27" name="Immagine 2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771" y="26558491"/>
            <a:ext cx="1303020" cy="2146300"/>
          </a:xfrm>
          <a:prstGeom prst="rect">
            <a:avLst/>
          </a:prstGeom>
        </p:spPr>
      </p:pic>
      <p:sp>
        <p:nvSpPr>
          <p:cNvPr id="28" name="Casella di testo 13"/>
          <p:cNvSpPr txBox="1"/>
          <p:nvPr/>
        </p:nvSpPr>
        <p:spPr>
          <a:xfrm>
            <a:off x="10160426" y="25162068"/>
            <a:ext cx="4707255" cy="13208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it-IT" sz="3000" b="1" kern="1200" dirty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ITALIAN SOCIETY</a:t>
            </a:r>
            <a:endParaRPr lang="it-IT" sz="1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it-IT" sz="3000" b="1" kern="1200" dirty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OF PSYCHIATRY</a:t>
            </a:r>
            <a:endParaRPr lang="it-IT" sz="1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29" name="Immagine 2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2835" y="26760755"/>
            <a:ext cx="1777365" cy="1818640"/>
          </a:xfrm>
          <a:prstGeom prst="rect">
            <a:avLst/>
          </a:prstGeom>
        </p:spPr>
      </p:pic>
      <p:pic>
        <p:nvPicPr>
          <p:cNvPr id="16" name="Immagine 1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4702" y="26757553"/>
            <a:ext cx="2922899" cy="182184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Casella di testo 20"/>
          <p:cNvSpPr txBox="1"/>
          <p:nvPr/>
        </p:nvSpPr>
        <p:spPr>
          <a:xfrm>
            <a:off x="17706131" y="25162259"/>
            <a:ext cx="4582571" cy="97765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it-IT" sz="3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ITALIAN SOCIETY </a:t>
            </a:r>
          </a:p>
          <a:p>
            <a:pPr algn="ctr">
              <a:spcAft>
                <a:spcPts val="0"/>
              </a:spcAft>
            </a:pPr>
            <a:r>
              <a:rPr lang="it-IT" sz="3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OF NEONATOLOGY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958" y="10790730"/>
            <a:ext cx="16298400" cy="10879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>
            <a:spLocks noChangeAspect="1"/>
          </p:cNvSpPr>
          <p:nvPr/>
        </p:nvSpPr>
        <p:spPr>
          <a:xfrm>
            <a:off x="1" y="0"/>
            <a:ext cx="25199976" cy="35999737"/>
          </a:xfrm>
          <a:prstGeom prst="rect">
            <a:avLst/>
          </a:prstGeom>
          <a:solidFill>
            <a:srgbClr val="0077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59"/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1172258" y="1369293"/>
            <a:ext cx="22824620" cy="33261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59"/>
          </a:p>
        </p:txBody>
      </p:sp>
      <p:sp>
        <p:nvSpPr>
          <p:cNvPr id="11" name="CasellaDiTesto 10"/>
          <p:cNvSpPr txBox="1"/>
          <p:nvPr/>
        </p:nvSpPr>
        <p:spPr>
          <a:xfrm>
            <a:off x="1187009" y="1369292"/>
            <a:ext cx="22825066" cy="3283198"/>
          </a:xfrm>
          <a:prstGeom prst="rect">
            <a:avLst/>
          </a:prstGeom>
          <a:noFill/>
        </p:spPr>
        <p:txBody>
          <a:bodyPr wrap="square" lIns="1187896" tIns="1187896" rIns="1187896" bIns="0" rtlCol="0">
            <a:noAutofit/>
          </a:bodyPr>
          <a:lstStyle/>
          <a:p>
            <a:pPr lvl="0" algn="ctr"/>
            <a:endParaRPr lang="it-IT" sz="11313" b="1" dirty="0">
              <a:solidFill>
                <a:prstClr val="black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187008" y="34947184"/>
            <a:ext cx="8404546" cy="507831"/>
          </a:xfrm>
          <a:prstGeom prst="rect">
            <a:avLst/>
          </a:prstGeom>
          <a:noFill/>
        </p:spPr>
        <p:txBody>
          <a:bodyPr wrap="square" lIns="84850" tIns="0" rIns="84850" bIns="0" rtlCol="0">
            <a:spAutoFit/>
          </a:bodyPr>
          <a:lstStyle/>
          <a:p>
            <a:r>
              <a:rPr lang="it-IT" sz="330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www.asst-pg23.it</a:t>
            </a:r>
            <a:endParaRPr lang="it-IT" sz="33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5904" y="33047792"/>
            <a:ext cx="5122458" cy="1583421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187009" y="1387366"/>
            <a:ext cx="22809869" cy="342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rgbClr val="007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Thursday, May 7</a:t>
            </a:r>
            <a:r>
              <a:rPr lang="en-GB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Chair: Board</a:t>
            </a:r>
            <a:endParaRPr lang="it-IT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08.00 – 12.00 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Board, Scientific Committee and Website Committee Meetings</a:t>
            </a:r>
          </a:p>
          <a:p>
            <a:pPr algn="ctr"/>
            <a:r>
              <a:rPr lang="en-GB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Lunch on your own</a:t>
            </a:r>
            <a:endParaRPr lang="it-IT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11.30 – 12.30 	Registration</a:t>
            </a:r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12.30 – 15.30 	ENTIS business meeting</a:t>
            </a:r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15.30 – 16.00	Coffee Break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 1 		TRAINING IN TERATOLOGY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Chair: Orna Diav-Citrin</a:t>
            </a: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16.00 – 16.45   	Basics in teratology teaching 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en-GB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Koren</a:t>
            </a:r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16.45 – 17.30   	Drug-induced malformations and effects due to genetic causes: areas of overlapping and 										differential diagnosis. 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Clementi</a:t>
            </a: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17.30 – 18.15	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in prenatal diagnosis and fetal therapy.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Običan</a:t>
            </a:r>
            <a:endParaRPr lang="it-I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18.15 – 19.00 	Post graduate teaching: experiences, challenges 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Chambers</a:t>
            </a:r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b="1" dirty="0">
                <a:solidFill>
                  <a:srgbClr val="007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EVENING</a:t>
            </a:r>
          </a:p>
          <a:p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6000" b="1" dirty="0">
                <a:solidFill>
                  <a:srgbClr val="007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Friday, May 8</a:t>
            </a:r>
          </a:p>
          <a:p>
            <a:r>
              <a:rPr lang="en-GB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 2		PREGNANCY: RARE SITUATIONS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Chair: Marco De </a:t>
            </a:r>
            <a:r>
              <a:rPr lang="en-GB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Santis</a:t>
            </a:r>
            <a:r>
              <a:rPr lang="en-GB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Corinna Weber-</a:t>
            </a:r>
            <a:r>
              <a:rPr lang="en-GB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Schoendorfer</a:t>
            </a:r>
            <a:endParaRPr lang="en-GB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09.00 – 09.10	Welcome Greetings</a:t>
            </a: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09.10 – 09.30	Prosthesis in pregnancy 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Giampreti</a:t>
            </a: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09.30 – 09.50 	Pharmacological treatment of opiate addiction in pregnant women 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L. </a:t>
            </a:r>
            <a:r>
              <a:rPr lang="en-GB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Somaini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09.50 – 10.20	Substances of abuse in pregnancy: possible consequences on neonatal brain development </a:t>
            </a: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en-GB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Biggio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10.20 – 10.40	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Antipsychotics in pregnancy: balancing between risks of untreated illness and risks of drug-									related adverse effects 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 Albert</a:t>
            </a: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10.40 – 11.10	Long-Acting Injectable Antipsychotics use in pregnancy. The Papa Giovanni XXIII Hospital 								experience 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Bondi, C. Palumbo</a:t>
            </a:r>
          </a:p>
          <a:p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11.10 – 12.10	Coffee Break and Poster visit</a:t>
            </a:r>
          </a:p>
          <a:p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 3		PREGNANCY: RARE SITUATIONS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GB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Chair: Yusuf </a:t>
            </a:r>
            <a:r>
              <a:rPr lang="en-GB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Cem</a:t>
            </a:r>
            <a:r>
              <a:rPr lang="en-GB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Kaplan &amp; Per </a:t>
            </a:r>
            <a:r>
              <a:rPr lang="en-GB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Damkier</a:t>
            </a:r>
            <a:endParaRPr lang="en-GB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12.10 – 12.30 	Disease activity assessment of rheumatic diseases and treatment during pregnancy </a:t>
            </a: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Breda, V. </a:t>
            </a:r>
            <a:r>
              <a:rPr lang="en-GB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Ramoni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12.30 – 12.50 	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Reprotoxic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effects of drugs and chemicals: differences and similarities between clinical and 								regulatory approaches 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</a:t>
            </a:r>
            <a:r>
              <a:rPr lang="en-GB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Butera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12.50 – 13.10 	Discussion</a:t>
            </a:r>
          </a:p>
          <a:p>
            <a:pPr algn="ctr"/>
            <a:r>
              <a:rPr lang="en-GB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13.10 – 14.00	Lunch</a:t>
            </a:r>
          </a:p>
          <a:p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COMMUNICATIONS		</a:t>
            </a:r>
            <a:r>
              <a:rPr lang="en-GB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Chair: </a:t>
            </a:r>
            <a:r>
              <a:rPr lang="it-IT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Herbert </a:t>
            </a:r>
            <a:r>
              <a:rPr lang="it-IT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Juch</a:t>
            </a:r>
            <a:r>
              <a:rPr lang="it-IT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Lucie </a:t>
            </a:r>
            <a:r>
              <a:rPr lang="it-IT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Hubičková</a:t>
            </a:r>
            <a:r>
              <a:rPr lang="it-IT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Heringová</a:t>
            </a:r>
            <a:endParaRPr lang="it-IT" sz="3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14.00 – 14.15	Free communications 1</a:t>
            </a:r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14.15 – 14.30	Free communications 2</a:t>
            </a:r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14.30 – 14.45	Free communications 3</a:t>
            </a:r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14.45 – 15.00	Free communications 4</a:t>
            </a:r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15.00 – 15.15	Free communications 5</a:t>
            </a:r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15.15 – 15.30	Free communications 6</a:t>
            </a:r>
          </a:p>
          <a:p>
            <a:pPr algn="ctr"/>
            <a:r>
              <a:rPr lang="en-GB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15.30 – 16.30	Coffee Break and Poster visit</a:t>
            </a:r>
          </a:p>
          <a:p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 4		PREGNANCY: RARE SITUATIONS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</a:t>
            </a:r>
            <a:r>
              <a:rPr lang="en-GB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Chair: Matteo </a:t>
            </a:r>
            <a:r>
              <a:rPr lang="en-GB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Cassina</a:t>
            </a:r>
            <a:r>
              <a:rPr lang="en-GB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Thierry Vial</a:t>
            </a:r>
            <a:endParaRPr lang="en-GB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16.30 – 16.50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Epilepsy in pregnancy: the HPG23 Hospital experience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S. </a:t>
            </a:r>
            <a:r>
              <a:rPr lang="en-GB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Pirola</a:t>
            </a:r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16.50 – 17.10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Analgesic treatment in late pregnancy and the risk of Ductus Arteriosus Restriction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L. </a:t>
            </a:r>
            <a:r>
              <a:rPr lang="en-GB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Patanè</a:t>
            </a:r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b="1" dirty="0">
                <a:solidFill>
                  <a:srgbClr val="007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FRIDAY NIGHT: ENTIS DINNER</a:t>
            </a:r>
          </a:p>
          <a:p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/>
              <a:t> </a:t>
            </a:r>
            <a:endParaRPr lang="it-IT" dirty="0"/>
          </a:p>
        </p:txBody>
      </p:sp>
      <p:pic>
        <p:nvPicPr>
          <p:cNvPr id="8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3749" y="32789924"/>
            <a:ext cx="9165142" cy="176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26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>
            <a:spLocks noChangeAspect="1"/>
          </p:cNvSpPr>
          <p:nvPr/>
        </p:nvSpPr>
        <p:spPr>
          <a:xfrm>
            <a:off x="1" y="0"/>
            <a:ext cx="25199976" cy="35999737"/>
          </a:xfrm>
          <a:prstGeom prst="rect">
            <a:avLst/>
          </a:prstGeom>
          <a:solidFill>
            <a:srgbClr val="0077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59"/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1172258" y="1369293"/>
            <a:ext cx="22824620" cy="33261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59"/>
          </a:p>
        </p:txBody>
      </p:sp>
      <p:sp>
        <p:nvSpPr>
          <p:cNvPr id="11" name="CasellaDiTesto 10"/>
          <p:cNvSpPr txBox="1"/>
          <p:nvPr/>
        </p:nvSpPr>
        <p:spPr>
          <a:xfrm>
            <a:off x="1187009" y="1369292"/>
            <a:ext cx="22825066" cy="3283198"/>
          </a:xfrm>
          <a:prstGeom prst="rect">
            <a:avLst/>
          </a:prstGeom>
          <a:noFill/>
        </p:spPr>
        <p:txBody>
          <a:bodyPr wrap="square" lIns="1187896" tIns="1187896" rIns="1187896" bIns="0" rtlCol="0">
            <a:noAutofit/>
          </a:bodyPr>
          <a:lstStyle/>
          <a:p>
            <a:pPr lvl="0" algn="ctr"/>
            <a:endParaRPr lang="it-IT" sz="11313" b="1" dirty="0">
              <a:solidFill>
                <a:prstClr val="black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187008" y="34947184"/>
            <a:ext cx="8404546" cy="507831"/>
          </a:xfrm>
          <a:prstGeom prst="rect">
            <a:avLst/>
          </a:prstGeom>
          <a:noFill/>
        </p:spPr>
        <p:txBody>
          <a:bodyPr wrap="square" lIns="84850" tIns="0" rIns="84850" bIns="0" rtlCol="0">
            <a:spAutoFit/>
          </a:bodyPr>
          <a:lstStyle/>
          <a:p>
            <a:r>
              <a:rPr lang="it-IT" sz="330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www.asst-pg23.it</a:t>
            </a:r>
            <a:endParaRPr lang="it-IT" sz="33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87009" y="1387366"/>
            <a:ext cx="22809869" cy="1665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7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Saturday, May 9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 5		NEONATAL  ABSTINENCE  SYNDROME - BREASTFEEDING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ASPECTS</a:t>
            </a:r>
          </a:p>
          <a:p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en-US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Chair: </a:t>
            </a:r>
            <a:r>
              <a:rPr lang="en-US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Matitiahu</a:t>
            </a:r>
            <a:r>
              <a:rPr lang="en-US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Berkovitch &amp; Stephanie Padberg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 – 09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	Regulatory aspects on pharmacotherapy during breastfeeding: Italian overview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Tartaglia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– 09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	The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health professionals when advising on the use of drugs during breastfeeding: 							ethical considerations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Clavenna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– 10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	Drugs of abuse in breastfeeding: the old and new psychoactive substances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Gallo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 – 10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	Neonatal Abstinence Syndrome: laboratory findings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Molinaro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– 10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	The pharmacokinetics of antidepressant drugs in breastfeeding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Cattaneo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– 11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	Controversies in breastfeeding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Davanzo</a:t>
            </a: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11.00 – 11.20 	Discussion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GB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– 12</a:t>
            </a:r>
            <a:r>
              <a:rPr lang="en-GB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</a:t>
            </a: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	</a:t>
            </a:r>
            <a:r>
              <a:rPr lang="en-GB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Coffee Break and Poster visit</a:t>
            </a:r>
            <a:endParaRPr lang="en-US" sz="4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 6		FREE COMMUNICATIONS AND DEBATES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Chair: Ursula </a:t>
            </a:r>
            <a:r>
              <a:rPr lang="en-US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Winterfeld</a:t>
            </a:r>
            <a:r>
              <a:rPr lang="en-US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Bernke</a:t>
            </a:r>
            <a:r>
              <a:rPr lang="en-US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Winkel</a:t>
            </a:r>
            <a:endParaRPr lang="en-US" sz="3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 – 12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.1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	Free communications 7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– 12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	Free communications 8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– 12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	Free communications 9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– 12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	Free communications 10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12:40 – 13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	Ultra-actual debates: Topics will be available on the congress website in due course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14:00 CLOSURE</a:t>
            </a:r>
          </a:p>
          <a:p>
            <a:endParaRPr lang="it-IT" sz="4000" dirty="0"/>
          </a:p>
          <a:p>
            <a:r>
              <a:rPr lang="en-GB" dirty="0"/>
              <a:t> </a:t>
            </a:r>
            <a:endParaRPr lang="it-IT" dirty="0"/>
          </a:p>
        </p:txBody>
      </p:sp>
      <p:pic>
        <p:nvPicPr>
          <p:cNvPr id="10" name="Pictur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5278" y="32821455"/>
            <a:ext cx="9165142" cy="176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645" y="19643833"/>
            <a:ext cx="16693900" cy="9522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211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>
            <a:spLocks noChangeAspect="1"/>
          </p:cNvSpPr>
          <p:nvPr/>
        </p:nvSpPr>
        <p:spPr>
          <a:xfrm>
            <a:off x="1" y="0"/>
            <a:ext cx="25199976" cy="35999737"/>
          </a:xfrm>
          <a:prstGeom prst="rect">
            <a:avLst/>
          </a:prstGeom>
          <a:solidFill>
            <a:srgbClr val="0077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59"/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1172258" y="1369293"/>
            <a:ext cx="22824620" cy="33261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59"/>
          </a:p>
        </p:txBody>
      </p:sp>
      <p:sp>
        <p:nvSpPr>
          <p:cNvPr id="11" name="CasellaDiTesto 10"/>
          <p:cNvSpPr txBox="1"/>
          <p:nvPr/>
        </p:nvSpPr>
        <p:spPr>
          <a:xfrm>
            <a:off x="1187009" y="1369292"/>
            <a:ext cx="22825066" cy="3283198"/>
          </a:xfrm>
          <a:prstGeom prst="rect">
            <a:avLst/>
          </a:prstGeom>
          <a:noFill/>
        </p:spPr>
        <p:txBody>
          <a:bodyPr wrap="square" lIns="1187896" tIns="1187896" rIns="1187896" bIns="0" rtlCol="0">
            <a:noAutofit/>
          </a:bodyPr>
          <a:lstStyle/>
          <a:p>
            <a:pPr lvl="0" algn="ctr"/>
            <a:endParaRPr lang="it-IT" sz="11313" b="1" dirty="0">
              <a:solidFill>
                <a:prstClr val="black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187008" y="34947184"/>
            <a:ext cx="8404546" cy="507831"/>
          </a:xfrm>
          <a:prstGeom prst="rect">
            <a:avLst/>
          </a:prstGeom>
          <a:noFill/>
        </p:spPr>
        <p:txBody>
          <a:bodyPr wrap="square" lIns="84850" tIns="0" rIns="84850" bIns="0" rtlCol="0">
            <a:spAutoFit/>
          </a:bodyPr>
          <a:lstStyle/>
          <a:p>
            <a:r>
              <a:rPr lang="it-IT" sz="330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www.asst-pg23.it</a:t>
            </a:r>
            <a:endParaRPr lang="it-IT" sz="33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1964" y="31771928"/>
            <a:ext cx="10244915" cy="2859285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187009" y="1387366"/>
            <a:ext cx="9533543" cy="308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SPEAKERS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Albert Umberto, University of Trieste</a:t>
            </a:r>
          </a:p>
          <a:p>
            <a:pPr>
              <a:lnSpc>
                <a:spcPct val="150000"/>
              </a:lnSpc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Biggio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Giovanni, University of Cagliari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Bondi Emi, HPG23, Bergamo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Breda Silvia, HPG23, Bergamo</a:t>
            </a:r>
          </a:p>
          <a:p>
            <a:pPr>
              <a:lnSpc>
                <a:spcPct val="150000"/>
              </a:lnSpc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Butera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Raffaella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Toxicon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Pavia</a:t>
            </a:r>
          </a:p>
          <a:p>
            <a:pPr>
              <a:lnSpc>
                <a:spcPct val="150000"/>
              </a:lnSpc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Cattaneo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Dario, Hospital Sacco, Milan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Chambers Christina, OTIS, USA</a:t>
            </a:r>
          </a:p>
          <a:p>
            <a:pPr>
              <a:lnSpc>
                <a:spcPct val="150000"/>
              </a:lnSpc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Clavenna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Antonio, Mario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Negri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Milan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Clementi Maurizio, University of Padua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Davanzo Riccardo, Hospital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Burlo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Trieste</a:t>
            </a:r>
          </a:p>
          <a:p>
            <a:pPr>
              <a:lnSpc>
                <a:spcPct val="150000"/>
              </a:lnSpc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Elefheriou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Georgios, HPG23, Bergamo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Gallo Mariapina, HPG23, Bergamo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Giampreti Andrea, HPG23, Bergamo</a:t>
            </a:r>
          </a:p>
          <a:p>
            <a:pPr>
              <a:lnSpc>
                <a:spcPct val="150000"/>
              </a:lnSpc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Koren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Gideon, University of Jerusalem</a:t>
            </a:r>
          </a:p>
          <a:p>
            <a:pPr>
              <a:lnSpc>
                <a:spcPct val="150000"/>
              </a:lnSpc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Molinaro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Maria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Delfina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San Matteo, Pavia</a:t>
            </a:r>
          </a:p>
          <a:p>
            <a:pPr>
              <a:lnSpc>
                <a:spcPct val="150000"/>
              </a:lnSpc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Običan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Sarah, OTIS, USA 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Palumbo Claudia, HPG23, Bergamo</a:t>
            </a:r>
          </a:p>
          <a:p>
            <a:pPr>
              <a:lnSpc>
                <a:spcPct val="150000"/>
              </a:lnSpc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Patanè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Luisa, HPG23, Bergamo</a:t>
            </a:r>
          </a:p>
          <a:p>
            <a:pPr>
              <a:lnSpc>
                <a:spcPct val="150000"/>
              </a:lnSpc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Pirola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Serena, HPG23, Bergamo</a:t>
            </a:r>
          </a:p>
          <a:p>
            <a:pPr>
              <a:lnSpc>
                <a:spcPct val="150000"/>
              </a:lnSpc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Veronique, San Matteo, Pavia</a:t>
            </a:r>
          </a:p>
          <a:p>
            <a:pPr>
              <a:lnSpc>
                <a:spcPct val="150000"/>
              </a:lnSpc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Somaini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Lorenzo, SERD, Biella</a:t>
            </a:r>
          </a:p>
          <a:p>
            <a:pPr>
              <a:lnSpc>
                <a:spcPct val="150000"/>
              </a:lnSpc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Tartaglia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Loriana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ISS, Rome</a:t>
            </a:r>
          </a:p>
          <a:p>
            <a:pPr>
              <a:lnSpc>
                <a:spcPct val="150000"/>
              </a:lnSpc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1761076" y="1539766"/>
            <a:ext cx="11981793" cy="308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LOCATION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Centro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Congressi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Giovanni XXIII</a:t>
            </a:r>
          </a:p>
          <a:p>
            <a:pPr algn="ctr"/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Viale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Papa Giovanni XXIII, 106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24121 Bergamo</a:t>
            </a:r>
          </a:p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REGISTRATION FOR THE CONGRESS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On-line registration will be available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congress website in due course.</a:t>
            </a:r>
          </a:p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ACCOMMODATION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on hotel room reservation and booking will be available on the congress website in due course.</a:t>
            </a:r>
          </a:p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POSTERS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on poster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available on the ENTIS website in due course.</a:t>
            </a:r>
          </a:p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DEADLINE DATES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submission opens   			15 November 2019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Abstract deadline						31 January 2020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Notification of acceptance to authors  15 February 2020</a:t>
            </a:r>
          </a:p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ABSTRACTS</a:t>
            </a:r>
          </a:p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on abstract submission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available on the ENTIS website in due course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Registration at special rates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February -15 March 2020 (280.60 euro)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Registration at normal rates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March - 30 April 2020 (329.40 euro)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Registration on congress site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7-9 May 2020 (390.40 euro)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day Registration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February - 9 May 2020 (150 euro)</a:t>
            </a:r>
          </a:p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ENTIS DINNER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Included for registered participants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Accompanying persons and one day registration (61.50 euro)</a:t>
            </a:r>
          </a:p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THURSDAY AND SATURDAY LUNCH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your own</a:t>
            </a:r>
          </a:p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</a:t>
            </a:r>
          </a:p>
          <a:p>
            <a:pPr algn="ctr"/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Centro Congressi Giovanni XXIII</a:t>
            </a:r>
          </a:p>
          <a:p>
            <a:pPr algn="ctr"/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Tel. +39 035 236435</a:t>
            </a:r>
          </a:p>
          <a:p>
            <a:pPr algn="ctr"/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Fax +39 035 236474</a:t>
            </a:r>
          </a:p>
          <a:p>
            <a:pPr algn="ctr"/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e-mail. info@congresscenter.bg.it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200150" y="32539850"/>
            <a:ext cx="78770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Acknowledgment for </a:t>
            </a:r>
            <a:r>
              <a:rPr lang="en-US" sz="4000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Reprotox</a:t>
            </a:r>
            <a:r>
              <a:rPr lang="en-US" sz="40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Elsevier sponsorship of abstracts </a:t>
            </a:r>
            <a:endParaRPr lang="it-IT" sz="4000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653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116</Words>
  <Application>Microsoft Office PowerPoint</Application>
  <PresentationFormat>Personnalisé</PresentationFormat>
  <Paragraphs>171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DejaVu Sans</vt:lpstr>
      <vt:lpstr>Helvetica</vt:lpstr>
      <vt:lpstr>Times New Roman</vt:lpstr>
      <vt:lpstr>Tema di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Winterfeld Ursula</cp:lastModifiedBy>
  <cp:revision>102</cp:revision>
  <cp:lastPrinted>2019-11-04T12:37:17Z</cp:lastPrinted>
  <dcterms:created xsi:type="dcterms:W3CDTF">2015-07-20T13:08:38Z</dcterms:created>
  <dcterms:modified xsi:type="dcterms:W3CDTF">2019-11-15T08:49:53Z</dcterms:modified>
</cp:coreProperties>
</file>